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62" r:id="rId4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2058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532E37C-F94D-416D-ADB4-63510253C632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2058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BD9747-29A4-4E64-9F50-C736F92449A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149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This is just a summary chart.  Individual income types are discussed in more detail in appropriate modules.  Do not discuss these in detail here</a:t>
            </a:r>
          </a:p>
          <a:p>
            <a:pPr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In general, NJ income mirrors Federal taxable income.  However, there are instances where Federal may be taxable while tax-exempt in NJ or vice versa</a:t>
            </a:r>
          </a:p>
        </p:txBody>
      </p:sp>
      <p:sp>
        <p:nvSpPr>
          <p:cNvPr id="2160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FCF5FF2-2AD7-449E-8F42-6093AED88BAF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2160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1CF811-A13A-439B-8263-B12B34F012C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834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8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2181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8BB9AB5-118C-4DC9-ADE8-E60AA1BABBAB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2181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A4557D7-6840-4CC1-B90C-EF4CAF38CC5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536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Income Overview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algn="ctr">
              <a:buFont typeface="Wingdings" panose="05000000000000000000" pitchFamily="2" charset="2"/>
              <a:buNone/>
            </a:pPr>
            <a:r>
              <a:rPr lang="en-US" altLang="en-US" dirty="0"/>
              <a:t>Pub 4012, Tab D</a:t>
            </a:r>
          </a:p>
          <a:p>
            <a:pPr marL="457200" lvl="1" indent="0" algn="ctr">
              <a:buFont typeface="Wingdings" panose="05000000000000000000" pitchFamily="2" charset="2"/>
              <a:buNone/>
            </a:pPr>
            <a:r>
              <a:rPr lang="en-US" altLang="en-US" dirty="0"/>
              <a:t>Pub 17, Part Two</a:t>
            </a:r>
          </a:p>
          <a:p>
            <a:pPr marL="457200" lvl="1" indent="0" algn="ctr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7261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dirty="0"/>
              <a:t>Federal vs. NJ:</a:t>
            </a:r>
            <a:br>
              <a:rPr lang="en-US" altLang="en-US" sz="4000" dirty="0"/>
            </a:br>
            <a:r>
              <a:rPr lang="en-US" altLang="en-US" sz="4000" dirty="0"/>
              <a:t>Taxable vs. Non-Taxable Income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609601" y="1493530"/>
          <a:ext cx="8077200" cy="4465298"/>
        </p:xfrm>
        <a:graphic>
          <a:graphicData uri="http://schemas.openxmlformats.org/drawingml/2006/table">
            <a:tbl>
              <a:tblPr/>
              <a:tblGrid>
                <a:gridCol w="4535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TAXABLE INCOME</a:t>
                      </a:r>
                    </a:p>
                  </a:txBody>
                  <a:tcPr marL="89682" marR="8968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FEDERAL</a:t>
                      </a:r>
                    </a:p>
                  </a:txBody>
                  <a:tcPr marL="89682" marR="8968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NJ</a:t>
                      </a:r>
                    </a:p>
                  </a:txBody>
                  <a:tcPr marL="89682" marR="8968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0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Interest &amp; Capital Gain on Federal obligations 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Maybe     See NJ GIT-5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5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Interest on NJ obligations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Capital Gain on NJ Obligation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Interest on State obligations from States other than NJ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2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Capital Gain on State obligations from States other than NJ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Pension &amp; IRA Distributions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NJ taxable amount may be different than Federal amount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16809" y="6031545"/>
            <a:ext cx="631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Federal/NJ differences discussed in detail in later modules</a:t>
            </a:r>
          </a:p>
        </p:txBody>
      </p:sp>
    </p:spTree>
    <p:extLst>
      <p:ext uri="{BB962C8B-B14F-4D97-AF65-F5344CB8AC3E}">
        <p14:creationId xmlns:p14="http://schemas.microsoft.com/office/powerpoint/2010/main" val="78734113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dirty="0"/>
              <a:t>Federal vs. NJ:</a:t>
            </a:r>
            <a:br>
              <a:rPr lang="en-US" altLang="en-US" sz="4000" dirty="0"/>
            </a:br>
            <a:r>
              <a:rPr lang="en-US" altLang="en-US" sz="4000" dirty="0"/>
              <a:t>Taxable vs. Non-Taxable Income</a:t>
            </a:r>
            <a:endParaRPr lang="en-US" alt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9600" y="1506825"/>
          <a:ext cx="8229600" cy="5243404"/>
        </p:xfrm>
        <a:graphic>
          <a:graphicData uri="http://schemas.openxmlformats.org/drawingml/2006/table">
            <a:tbl>
              <a:tblPr/>
              <a:tblGrid>
                <a:gridCol w="495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5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Income Source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Federal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State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5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Military Pensions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6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Tier 2 RR Benefits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Maybe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Social Security Benefits/Tier I RR Benefits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Maybe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State Income Tax Refund &amp; Property Tax Rebates 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Maybe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Federal Tax Refund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03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NJ Lottery Winnings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 (offset by loss)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  &lt;/= $10K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  &gt; $10K (offset by loss)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Qualifying Scholarships/Grants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Maybe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9156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246</Words>
  <Application>Microsoft Office PowerPoint</Application>
  <PresentationFormat>On-screen Show (4:3)</PresentationFormat>
  <Paragraphs>70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Verdana</vt:lpstr>
      <vt:lpstr>Wingdings</vt:lpstr>
      <vt:lpstr>NJ Template 06</vt:lpstr>
      <vt:lpstr>Income Overview</vt:lpstr>
      <vt:lpstr>Federal vs. NJ: Taxable vs. Non-Taxable Income</vt:lpstr>
      <vt:lpstr>Federal vs. NJ: Taxable vs. Non-Taxable Income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5</cp:revision>
  <cp:lastPrinted>2012-10-15T20:27:10Z</cp:lastPrinted>
  <dcterms:created xsi:type="dcterms:W3CDTF">2014-10-17T16:41:52Z</dcterms:created>
  <dcterms:modified xsi:type="dcterms:W3CDTF">2017-11-15T05:31:18Z</dcterms:modified>
</cp:coreProperties>
</file>